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26" r:id="rId2"/>
    <p:sldId id="373" r:id="rId3"/>
    <p:sldId id="374" r:id="rId4"/>
    <p:sldId id="295" r:id="rId5"/>
    <p:sldId id="296" r:id="rId6"/>
    <p:sldId id="297" r:id="rId7"/>
    <p:sldId id="298" r:id="rId8"/>
    <p:sldId id="299" r:id="rId9"/>
    <p:sldId id="300" r:id="rId10"/>
    <p:sldId id="396" r:id="rId11"/>
    <p:sldId id="393" r:id="rId12"/>
    <p:sldId id="394" r:id="rId13"/>
    <p:sldId id="395" r:id="rId14"/>
    <p:sldId id="301" r:id="rId15"/>
    <p:sldId id="302" r:id="rId16"/>
    <p:sldId id="391" r:id="rId17"/>
    <p:sldId id="303" r:id="rId18"/>
    <p:sldId id="304" r:id="rId19"/>
    <p:sldId id="305" r:id="rId20"/>
    <p:sldId id="323" r:id="rId21"/>
    <p:sldId id="306" r:id="rId22"/>
    <p:sldId id="30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4">
          <p15:clr>
            <a:srgbClr val="A4A3A4"/>
          </p15:clr>
        </p15:guide>
        <p15:guide id="2" pos="3840">
          <p15:clr>
            <a:srgbClr val="A4A3A4"/>
          </p15:clr>
        </p15:guide>
        <p15:guide id="3" pos="3900">
          <p15:clr>
            <a:srgbClr val="A4A3A4"/>
          </p15:clr>
        </p15:guide>
        <p15:guide id="4" orient="horz" pos="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0F5"/>
    <a:srgbClr val="9DD2EA"/>
    <a:srgbClr val="1F4E79"/>
    <a:srgbClr val="0F73EE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77608" autoAdjust="0"/>
  </p:normalViewPr>
  <p:slideViewPr>
    <p:cSldViewPr snapToGrid="0" showGuides="1">
      <p:cViewPr varScale="1">
        <p:scale>
          <a:sx n="71" d="100"/>
          <a:sy n="71" d="100"/>
        </p:scale>
        <p:origin x="834" y="60"/>
      </p:cViewPr>
      <p:guideLst>
        <p:guide orient="horz" pos="3844"/>
        <p:guide pos="3840"/>
        <p:guide pos="3900"/>
        <p:guide orient="horz" pos="209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7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51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828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84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6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01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8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7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52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6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宋体" panose="02010600030101010101" pitchFamily="2" charset="-122"/>
              </a:rPr>
              <a:t>由说话者发音器官产生的声音波，经过空气传到对方的耳朵里，听者的听觉器官运动，作为神经脉冲经听觉神经传播到听者的脑子里。这样，说话方想表达的语言信息，被对方理解。声音波不仅传到对方的耳朵里，同时也传到说话人的耳朵里，说话人边听到自身回授的声音，边不断地对发音器官进行调节。这里，大脑接收信息，进行分析和理解，是属于语音学研究的内容，而大脑指挥发音器官发出声音，和耳朵接收声波产生神经脉冲，则属于生理学研究的范畴。而声波由说话者的发音器官发出，传到收听者的耳中，这是一个物理的过程。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9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6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2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8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48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tm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image" Target="../media/image6.tmp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image" Target="../media/image6.tmp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325880" y="3390900"/>
            <a:ext cx="4124325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2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基础知识</a:t>
            </a:r>
            <a:endParaRPr kumimoji="0" lang="en-US" altLang="zh-CN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02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17084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人类听觉特点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345391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语音信号处理基础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2159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人类视觉特点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697801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图像信号处理基础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/>
            <a:r>
              <a:rPr lang="zh-CN" altLang="en-US" sz="2800" dirty="0"/>
              <a:t>掩蔽效应分为频域掩蔽</a:t>
            </a:r>
            <a:r>
              <a:rPr lang="zh-CN" altLang="en-US" sz="2800" dirty="0" smtClean="0"/>
              <a:t>和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，或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2]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和</a:t>
            </a:r>
            <a:r>
              <a:rPr lang="zh-CN" altLang="en-US" sz="2800" dirty="0"/>
              <a:t>异时掩蔽，后者又分为超前掩蔽</a:t>
            </a:r>
            <a:r>
              <a:rPr lang="zh-CN" altLang="en-US" sz="2800" dirty="0" smtClean="0"/>
              <a:t>和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3]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789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掩蔽效应分为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同时掩蔽和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	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频域掩蔽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超前掩蔽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滞后掩蔽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异时掩蔽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8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异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时掩蔽可分为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和滞后掩蔽。</a:t>
            </a: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同时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时域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频域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超前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掩蔽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4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7" y="600075"/>
            <a:ext cx="80105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1104292" y="1933699"/>
            <a:ext cx="3665827" cy="791052"/>
            <a:chOff x="824071" y="1564267"/>
            <a:chExt cx="3665827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1" y="1740416"/>
              <a:ext cx="366582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语音感知和理解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73" name="组合 172"/>
          <p:cNvGrpSpPr/>
          <p:nvPr/>
        </p:nvGrpSpPr>
        <p:grpSpPr>
          <a:xfrm>
            <a:off x="1981743" y="3036504"/>
            <a:ext cx="8107654" cy="2851687"/>
            <a:chOff x="1076853" y="5080315"/>
            <a:chExt cx="5054600" cy="2688484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: 圆角 174"/>
            <p:cNvSpPr/>
            <p:nvPr/>
          </p:nvSpPr>
          <p:spPr>
            <a:xfrm>
              <a:off x="1076853" y="5228959"/>
              <a:ext cx="5054600" cy="253984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6" name="矩形 175"/>
          <p:cNvSpPr/>
          <p:nvPr/>
        </p:nvSpPr>
        <p:spPr>
          <a:xfrm>
            <a:off x="2305386" y="3488332"/>
            <a:ext cx="7773308" cy="1835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语音感知和理解是一个复杂的过程，它包含自下而上和自上而下的过程，前者在于收集语音信号中所含有的信息，但光靠这些信息还不足以进行语言理解，还要由收听者根据语法和句法知识对语音信息进行理解。</a:t>
            </a:r>
          </a:p>
        </p:txBody>
      </p:sp>
      <p:grpSp>
        <p:nvGrpSpPr>
          <p:cNvPr id="168" name="组合 167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69" name="组合 168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31" name="矩形: 圆角 330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32" name="文本框 331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1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557145" y="452120"/>
            <a:ext cx="7077710" cy="1109345"/>
            <a:chOff x="3279913" y="488294"/>
            <a:chExt cx="6428723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9" name="组合 188"/>
          <p:cNvGrpSpPr/>
          <p:nvPr/>
        </p:nvGrpSpPr>
        <p:grpSpPr>
          <a:xfrm>
            <a:off x="1104293" y="1787281"/>
            <a:ext cx="2530808" cy="791052"/>
            <a:chOff x="824072" y="1564267"/>
            <a:chExt cx="2530808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2" y="1740416"/>
              <a:ext cx="253080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语音强度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68" name="组合 167"/>
          <p:cNvGrpSpPr/>
          <p:nvPr/>
        </p:nvGrpSpPr>
        <p:grpSpPr>
          <a:xfrm>
            <a:off x="1949581" y="2861703"/>
            <a:ext cx="5808553" cy="554008"/>
            <a:chOff x="1962782" y="3317604"/>
            <a:chExt cx="3028731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979552" y="3384579"/>
              <a:ext cx="30119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语音强度，影响对语音的正确辨别率</a:t>
              </a: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167130" y="3689985"/>
            <a:ext cx="5982335" cy="791210"/>
            <a:chOff x="824071" y="1564267"/>
            <a:chExt cx="4339424" cy="791052"/>
          </a:xfrm>
        </p:grpSpPr>
        <p:sp>
          <p:nvSpPr>
            <p:cNvPr id="179" name="矩形: 圆角 178"/>
            <p:cNvSpPr/>
            <p:nvPr/>
          </p:nvSpPr>
          <p:spPr>
            <a:xfrm>
              <a:off x="824071" y="1740127"/>
              <a:ext cx="3130302" cy="614557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  <p:sp>
          <p:nvSpPr>
            <p:cNvPr id="180" name="矩形 179"/>
            <p:cNvSpPr/>
            <p:nvPr/>
          </p:nvSpPr>
          <p:spPr>
            <a:xfrm>
              <a:off x="1701817" y="1827739"/>
              <a:ext cx="3461678" cy="47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对语音的掩蔽作用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49450" y="4816475"/>
            <a:ext cx="8741410" cy="553823"/>
            <a:chOff x="1962782" y="3317604"/>
            <a:chExt cx="3028731" cy="554008"/>
          </a:xfrm>
        </p:grpSpPr>
        <p:sp>
          <p:nvSpPr>
            <p:cNvPr id="3" name="矩形: 圆角 168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979552" y="3384579"/>
              <a:ext cx="3011961" cy="460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  <a:sym typeface="+mn-ea"/>
                </a:rPr>
                <a:t>对于纯音掩蔽而言,低频纯音对语音的掩蔽要大于高频纯音。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557145" y="452120"/>
            <a:ext cx="7077710" cy="1109345"/>
            <a:chOff x="3279913" y="488294"/>
            <a:chExt cx="6428723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8" name="组合 177"/>
          <p:cNvGrpSpPr/>
          <p:nvPr/>
        </p:nvGrpSpPr>
        <p:grpSpPr>
          <a:xfrm>
            <a:off x="1104292" y="2223544"/>
            <a:ext cx="2937630" cy="791052"/>
            <a:chOff x="824071" y="1564267"/>
            <a:chExt cx="2937630" cy="791052"/>
          </a:xfrm>
        </p:grpSpPr>
        <p:sp>
          <p:nvSpPr>
            <p:cNvPr id="179" name="矩形: 圆角 178"/>
            <p:cNvSpPr/>
            <p:nvPr/>
          </p:nvSpPr>
          <p:spPr>
            <a:xfrm>
              <a:off x="824071" y="1740416"/>
              <a:ext cx="293762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701522" y="1828091"/>
              <a:ext cx="206017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频率选择性 </a:t>
              </a:r>
            </a:p>
          </p:txBody>
        </p:sp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5" name="组合 184"/>
          <p:cNvGrpSpPr/>
          <p:nvPr/>
        </p:nvGrpSpPr>
        <p:grpSpPr>
          <a:xfrm>
            <a:off x="1785687" y="3364828"/>
            <a:ext cx="3698825" cy="1490065"/>
            <a:chOff x="1076853" y="5080315"/>
            <a:chExt cx="5054600" cy="1813037"/>
          </a:xfrm>
        </p:grpSpPr>
        <p:cxnSp>
          <p:nvCxnSpPr>
            <p:cNvPr id="186" name="直接连接符 18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矩形: 圆角 186"/>
            <p:cNvSpPr/>
            <p:nvPr/>
          </p:nvSpPr>
          <p:spPr>
            <a:xfrm>
              <a:off x="1076853" y="5228959"/>
              <a:ext cx="5054600" cy="166439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8" name="矩形 187"/>
          <p:cNvSpPr/>
          <p:nvPr/>
        </p:nvSpPr>
        <p:spPr>
          <a:xfrm>
            <a:off x="1881170" y="3568548"/>
            <a:ext cx="3698825" cy="126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虽然语音信号的大部分功率包含在低频分量之中，但是它们对清晰度的贡献并不是很大 </a:t>
            </a:r>
          </a:p>
        </p:txBody>
      </p:sp>
      <p:grpSp>
        <p:nvGrpSpPr>
          <p:cNvPr id="193" name="组合 192"/>
          <p:cNvGrpSpPr/>
          <p:nvPr/>
        </p:nvGrpSpPr>
        <p:grpSpPr>
          <a:xfrm>
            <a:off x="6079551" y="3364830"/>
            <a:ext cx="1918678" cy="1463933"/>
            <a:chOff x="1076853" y="5080315"/>
            <a:chExt cx="5054600" cy="1781240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: 圆角 194"/>
            <p:cNvSpPr/>
            <p:nvPr/>
          </p:nvSpPr>
          <p:spPr>
            <a:xfrm>
              <a:off x="1076853" y="5228959"/>
              <a:ext cx="5054600" cy="1632596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6" name="矩形 195"/>
          <p:cNvSpPr/>
          <p:nvPr/>
        </p:nvSpPr>
        <p:spPr>
          <a:xfrm>
            <a:off x="6079551" y="3568548"/>
            <a:ext cx="1817078" cy="126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去掉高频成分对于辅音清晰度影响大 </a:t>
            </a:r>
          </a:p>
        </p:txBody>
      </p:sp>
      <p:grpSp>
        <p:nvGrpSpPr>
          <p:cNvPr id="200" name="组合 199"/>
          <p:cNvGrpSpPr/>
          <p:nvPr/>
        </p:nvGrpSpPr>
        <p:grpSpPr>
          <a:xfrm>
            <a:off x="8593268" y="3364828"/>
            <a:ext cx="1963119" cy="1463934"/>
            <a:chOff x="1076853" y="5080315"/>
            <a:chExt cx="4408125" cy="1462662"/>
          </a:xfrm>
        </p:grpSpPr>
        <p:cxnSp>
          <p:nvCxnSpPr>
            <p:cNvPr id="201" name="直接连接符 200"/>
            <p:cNvCxnSpPr/>
            <p:nvPr/>
          </p:nvCxnSpPr>
          <p:spPr>
            <a:xfrm>
              <a:off x="1076853" y="5080315"/>
              <a:ext cx="430833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矩形: 圆角 201"/>
            <p:cNvSpPr/>
            <p:nvPr/>
          </p:nvSpPr>
          <p:spPr>
            <a:xfrm>
              <a:off x="1076853" y="5228960"/>
              <a:ext cx="4408125" cy="131401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3" name="矩形 202"/>
          <p:cNvSpPr/>
          <p:nvPr/>
        </p:nvSpPr>
        <p:spPr>
          <a:xfrm>
            <a:off x="8593268" y="3568548"/>
            <a:ext cx="1918678" cy="126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去掉低频成分对于元音清晰度影响大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6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96" grpId="0"/>
      <p:bldP spid="2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1731148" y="2816868"/>
            <a:ext cx="3279625" cy="791052"/>
            <a:chOff x="824071" y="1564267"/>
            <a:chExt cx="3279625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1" y="1740416"/>
              <a:ext cx="327962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用低通滤波器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2" name="组合 181"/>
          <p:cNvGrpSpPr/>
          <p:nvPr/>
        </p:nvGrpSpPr>
        <p:grpSpPr>
          <a:xfrm>
            <a:off x="1259350" y="2134060"/>
            <a:ext cx="2922713" cy="610407"/>
            <a:chOff x="3135993" y="1280937"/>
            <a:chExt cx="2922713" cy="610407"/>
          </a:xfrm>
        </p:grpSpPr>
        <p:sp>
          <p:nvSpPr>
            <p:cNvPr id="183" name="矩形: 圆角 182"/>
            <p:cNvSpPr/>
            <p:nvPr/>
          </p:nvSpPr>
          <p:spPr>
            <a:xfrm>
              <a:off x="3839426" y="1280937"/>
              <a:ext cx="220193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3972879" y="1333399"/>
              <a:ext cx="20858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频率选择性 </a:t>
              </a:r>
            </a:p>
          </p:txBody>
        </p:sp>
        <p:cxnSp>
          <p:nvCxnSpPr>
            <p:cNvPr id="198" name="直接连接符 19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组合 212"/>
          <p:cNvGrpSpPr/>
          <p:nvPr/>
        </p:nvGrpSpPr>
        <p:grpSpPr>
          <a:xfrm>
            <a:off x="2449254" y="3964718"/>
            <a:ext cx="8316147" cy="1875215"/>
            <a:chOff x="2449254" y="2372537"/>
            <a:chExt cx="8316147" cy="1875215"/>
          </a:xfrm>
        </p:grpSpPr>
        <p:sp>
          <p:nvSpPr>
            <p:cNvPr id="214" name="矩形: 圆角 213"/>
            <p:cNvSpPr/>
            <p:nvPr/>
          </p:nvSpPr>
          <p:spPr>
            <a:xfrm>
              <a:off x="2449254" y="2372537"/>
              <a:ext cx="8316147" cy="1875215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3148908" y="2421959"/>
              <a:ext cx="6708888" cy="1696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保留</a:t>
              </a:r>
              <a:r>
                <a:rPr lang="en-US" altLang="zh-CN" sz="2400" dirty="0">
                  <a:latin typeface="+mj-lt"/>
                </a:rPr>
                <a:t>5KHz</a:t>
              </a:r>
              <a:r>
                <a:rPr lang="zh-CN" altLang="en-US" sz="2400" dirty="0">
                  <a:latin typeface="+mj-lt"/>
                </a:rPr>
                <a:t>以下的频率成分，清晰度不受影响</a:t>
              </a: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保留</a:t>
              </a:r>
              <a:r>
                <a:rPr lang="en-US" altLang="zh-CN" sz="2400" dirty="0">
                  <a:latin typeface="+mj-lt"/>
                </a:rPr>
                <a:t>1.5KHz</a:t>
              </a:r>
              <a:r>
                <a:rPr lang="zh-CN" altLang="en-US" sz="2400" dirty="0">
                  <a:latin typeface="+mj-lt"/>
                </a:rPr>
                <a:t>以下的频率成分，清晰度约下降一半</a:t>
              </a: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保留</a:t>
              </a:r>
              <a:r>
                <a:rPr lang="en-US" altLang="zh-CN" sz="2400" dirty="0">
                  <a:latin typeface="+mj-lt"/>
                </a:rPr>
                <a:t>200Hz</a:t>
              </a:r>
              <a:r>
                <a:rPr lang="zh-CN" altLang="en-US" sz="2400" dirty="0">
                  <a:latin typeface="+mj-lt"/>
                </a:rPr>
                <a:t>以下的成分时，清晰度降为零</a:t>
              </a: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3147695" y="570230"/>
            <a:ext cx="6990715" cy="1109345"/>
            <a:chOff x="3279913" y="488294"/>
            <a:chExt cx="6428723" cy="1109044"/>
          </a:xfrm>
        </p:grpSpPr>
        <p:grpSp>
          <p:nvGrpSpPr>
            <p:cNvPr id="171" name="组合 170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336" name="矩形: 圆角 335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37" name="文本框 336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2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3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1731148" y="2816868"/>
            <a:ext cx="3279625" cy="791052"/>
            <a:chOff x="824071" y="1564267"/>
            <a:chExt cx="3279625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1" y="1740416"/>
              <a:ext cx="327962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用高通滤波器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2" name="组合 181"/>
          <p:cNvGrpSpPr/>
          <p:nvPr/>
        </p:nvGrpSpPr>
        <p:grpSpPr>
          <a:xfrm>
            <a:off x="1259350" y="2134060"/>
            <a:ext cx="2922713" cy="610407"/>
            <a:chOff x="3135993" y="1280937"/>
            <a:chExt cx="2922713" cy="610407"/>
          </a:xfrm>
        </p:grpSpPr>
        <p:sp>
          <p:nvSpPr>
            <p:cNvPr id="183" name="矩形: 圆角 182"/>
            <p:cNvSpPr/>
            <p:nvPr/>
          </p:nvSpPr>
          <p:spPr>
            <a:xfrm>
              <a:off x="3839426" y="1280937"/>
              <a:ext cx="220193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3972879" y="1333399"/>
              <a:ext cx="20858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频率选择性 </a:t>
              </a:r>
            </a:p>
          </p:txBody>
        </p:sp>
        <p:cxnSp>
          <p:nvCxnSpPr>
            <p:cNvPr id="198" name="直接连接符 19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组合 212"/>
          <p:cNvGrpSpPr/>
          <p:nvPr/>
        </p:nvGrpSpPr>
        <p:grpSpPr>
          <a:xfrm>
            <a:off x="2449254" y="3769808"/>
            <a:ext cx="8316147" cy="2118314"/>
            <a:chOff x="2449254" y="2372538"/>
            <a:chExt cx="8316147" cy="2118314"/>
          </a:xfrm>
        </p:grpSpPr>
        <p:sp>
          <p:nvSpPr>
            <p:cNvPr id="214" name="矩形: 圆角 213"/>
            <p:cNvSpPr/>
            <p:nvPr/>
          </p:nvSpPr>
          <p:spPr>
            <a:xfrm>
              <a:off x="2449254" y="2372538"/>
              <a:ext cx="8316147" cy="2118314"/>
            </a:xfrm>
            <a:prstGeom prst="roundRect">
              <a:avLst>
                <a:gd name="adj" fmla="val 9210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2799080" y="2421959"/>
              <a:ext cx="7616493" cy="202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100" dirty="0">
                  <a:latin typeface="+mj-lt"/>
                </a:rPr>
                <a:t>保留</a:t>
              </a:r>
              <a:r>
                <a:rPr lang="en-US" altLang="zh-CN" sz="2100" dirty="0">
                  <a:latin typeface="+mj-lt"/>
                </a:rPr>
                <a:t>400Hz</a:t>
              </a:r>
              <a:r>
                <a:rPr lang="zh-CN" altLang="en-US" sz="2100" dirty="0">
                  <a:latin typeface="+mj-lt"/>
                </a:rPr>
                <a:t>以上的频率成分清晰度基本不受影响</a:t>
              </a:r>
            </a:p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100" dirty="0">
                  <a:latin typeface="+mj-lt"/>
                </a:rPr>
                <a:t>保留</a:t>
              </a:r>
              <a:r>
                <a:rPr lang="en-US" altLang="zh-CN" sz="2100" dirty="0">
                  <a:latin typeface="+mj-lt"/>
                </a:rPr>
                <a:t>1000Hz</a:t>
              </a:r>
              <a:r>
                <a:rPr lang="zh-CN" altLang="en-US" sz="2100" dirty="0">
                  <a:latin typeface="+mj-lt"/>
                </a:rPr>
                <a:t>以上的部分，则语音信号的功率可能损失了约</a:t>
              </a:r>
              <a:r>
                <a:rPr lang="en-US" altLang="zh-CN" sz="2100" dirty="0">
                  <a:latin typeface="+mj-lt"/>
                </a:rPr>
                <a:t>80%</a:t>
              </a:r>
              <a:r>
                <a:rPr lang="zh-CN" altLang="en-US" sz="2100" dirty="0">
                  <a:latin typeface="+mj-lt"/>
                </a:rPr>
                <a:t>，但清晰度却仅下降了</a:t>
              </a:r>
              <a:r>
                <a:rPr lang="en-US" altLang="zh-CN" sz="2100" dirty="0">
                  <a:latin typeface="+mj-lt"/>
                </a:rPr>
                <a:t>10% </a:t>
              </a:r>
            </a:p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100" dirty="0">
                  <a:latin typeface="+mj-lt"/>
                </a:rPr>
                <a:t>保留</a:t>
              </a:r>
              <a:r>
                <a:rPr lang="en-US" altLang="zh-CN" sz="2100" dirty="0">
                  <a:latin typeface="+mj-lt"/>
                </a:rPr>
                <a:t>2300Hz</a:t>
              </a:r>
              <a:r>
                <a:rPr lang="zh-CN" altLang="en-US" sz="2100" dirty="0">
                  <a:latin typeface="+mj-lt"/>
                </a:rPr>
                <a:t>以上的频率成分，清晰度下降一半左右</a:t>
              </a:r>
            </a:p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100" dirty="0">
                  <a:latin typeface="+mj-lt"/>
                </a:rPr>
                <a:t>保留</a:t>
              </a:r>
              <a:r>
                <a:rPr lang="en-US" altLang="zh-CN" sz="2100" dirty="0">
                  <a:latin typeface="+mj-lt"/>
                </a:rPr>
                <a:t>6kHz</a:t>
              </a:r>
              <a:r>
                <a:rPr lang="zh-CN" altLang="en-US" sz="2100" dirty="0">
                  <a:latin typeface="+mj-lt"/>
                </a:rPr>
                <a:t>以上的频率成分时，清晰度降为零 </a:t>
              </a: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71" name="组合 170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36" name="矩形: 圆角 335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37" name="文本框 336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2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3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147695" y="570230"/>
            <a:ext cx="6990715" cy="1109345"/>
            <a:chOff x="3279913" y="488294"/>
            <a:chExt cx="6428723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4" name="矩形: 圆角 335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1767289" y="2059252"/>
            <a:ext cx="1840148" cy="791052"/>
            <a:chOff x="824072" y="1564267"/>
            <a:chExt cx="1840148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2" y="1740416"/>
              <a:ext cx="184014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限幅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70" name="组合 169"/>
          <p:cNvGrpSpPr/>
          <p:nvPr/>
        </p:nvGrpSpPr>
        <p:grpSpPr>
          <a:xfrm>
            <a:off x="2798486" y="3854154"/>
            <a:ext cx="2942169" cy="1101926"/>
            <a:chOff x="1076853" y="5080315"/>
            <a:chExt cx="5054600" cy="1340768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矩形: 圆角 171"/>
            <p:cNvSpPr/>
            <p:nvPr/>
          </p:nvSpPr>
          <p:spPr>
            <a:xfrm>
              <a:off x="1076853" y="5228959"/>
              <a:ext cx="5054600" cy="1192124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3" name="矩形 172"/>
          <p:cNvSpPr/>
          <p:nvPr/>
        </p:nvSpPr>
        <p:spPr>
          <a:xfrm>
            <a:off x="2986019" y="3975063"/>
            <a:ext cx="2660046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将幅度超过某一门限的值限制在门限上 </a:t>
            </a:r>
          </a:p>
        </p:txBody>
      </p:sp>
      <p:sp>
        <p:nvSpPr>
          <p:cNvPr id="174" name="矩形 173"/>
          <p:cNvSpPr/>
          <p:nvPr/>
        </p:nvSpPr>
        <p:spPr>
          <a:xfrm>
            <a:off x="2648688" y="3392488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峰值削波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6601145" y="3854154"/>
            <a:ext cx="2942169" cy="1101926"/>
            <a:chOff x="1076853" y="5080315"/>
            <a:chExt cx="5054600" cy="1340768"/>
          </a:xfrm>
          <a:solidFill>
            <a:srgbClr val="E8E0F5"/>
          </a:solidFill>
        </p:grpSpPr>
        <p:cxnSp>
          <p:nvCxnSpPr>
            <p:cNvPr id="177" name="直接连接符 176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grpFill/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: 圆角 177"/>
            <p:cNvSpPr/>
            <p:nvPr/>
          </p:nvSpPr>
          <p:spPr>
            <a:xfrm>
              <a:off x="1076853" y="5228959"/>
              <a:ext cx="5054600" cy="1192124"/>
            </a:xfrm>
            <a:prstGeom prst="roundRect">
              <a:avLst>
                <a:gd name="adj" fmla="val 6312"/>
              </a:avLst>
            </a:prstGeom>
            <a:grp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79" name="矩形 178"/>
          <p:cNvSpPr/>
          <p:nvPr/>
        </p:nvSpPr>
        <p:spPr>
          <a:xfrm>
            <a:off x="6788678" y="3975063"/>
            <a:ext cx="2660046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将幅度小于某一门限的值置为零 </a:t>
            </a:r>
          </a:p>
        </p:txBody>
      </p:sp>
      <p:sp>
        <p:nvSpPr>
          <p:cNvPr id="180" name="矩形 179"/>
          <p:cNvSpPr/>
          <p:nvPr/>
        </p:nvSpPr>
        <p:spPr>
          <a:xfrm>
            <a:off x="6451347" y="3392488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中心削波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85770" y="496570"/>
            <a:ext cx="6990715" cy="1109345"/>
            <a:chOff x="3279913" y="488294"/>
            <a:chExt cx="6428723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4" name="矩形: 圆角 335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6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9" grpId="0"/>
      <p:bldP spid="1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8" y="3447992"/>
            <a:ext cx="5896291" cy="819208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cs typeface="+mn-ea"/>
                <a:sym typeface="+mn-lt"/>
              </a:rPr>
              <a:t>人类听觉特点</a:t>
            </a: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1731148" y="2238472"/>
            <a:ext cx="3016111" cy="791052"/>
            <a:chOff x="824071" y="1564267"/>
            <a:chExt cx="3016111" cy="791052"/>
          </a:xfrm>
        </p:grpSpPr>
        <p:sp>
          <p:nvSpPr>
            <p:cNvPr id="193" name="矩形: 圆角 192"/>
            <p:cNvSpPr/>
            <p:nvPr/>
          </p:nvSpPr>
          <p:spPr>
            <a:xfrm>
              <a:off x="824071" y="1740416"/>
              <a:ext cx="301611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1701522" y="1828091"/>
              <a:ext cx="198002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限幅的影响</a:t>
              </a:r>
            </a:p>
          </p:txBody>
        </p:sp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07" name="组合 206"/>
          <p:cNvGrpSpPr/>
          <p:nvPr/>
        </p:nvGrpSpPr>
        <p:grpSpPr>
          <a:xfrm>
            <a:off x="1794223" y="3555219"/>
            <a:ext cx="9592354" cy="1746361"/>
            <a:chOff x="2449254" y="2372537"/>
            <a:chExt cx="9592354" cy="1746361"/>
          </a:xfrm>
        </p:grpSpPr>
        <p:sp>
          <p:nvSpPr>
            <p:cNvPr id="208" name="矩形: 圆角 207"/>
            <p:cNvSpPr/>
            <p:nvPr/>
          </p:nvSpPr>
          <p:spPr>
            <a:xfrm>
              <a:off x="2449254" y="2372537"/>
              <a:ext cx="8912845" cy="1746361"/>
            </a:xfrm>
            <a:prstGeom prst="roundRect">
              <a:avLst>
                <a:gd name="adj" fmla="val 9210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2648688" y="2381021"/>
              <a:ext cx="9392920" cy="169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在峰值无限削波的情况下，仍然相当好地保留了单词的清晰度 </a:t>
              </a: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削去声波幅度的一半，清晰度几乎降为零</a:t>
              </a: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结论：语音信号中的大部分信息都保存在其低幅值的部分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55265" y="526415"/>
            <a:ext cx="6990715" cy="1109345"/>
            <a:chOff x="3279913" y="488294"/>
            <a:chExt cx="6428723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428723" cy="687881"/>
              <a:chOff x="3279913" y="909457"/>
              <a:chExt cx="6428723" cy="687881"/>
            </a:xfrm>
          </p:grpSpPr>
          <p:sp>
            <p:nvSpPr>
              <p:cNvPr id="4" name="矩形: 圆角 335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648956" y="1032190"/>
                <a:ext cx="5059680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影响语音清晰度的主要因素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147911" y="339523"/>
            <a:ext cx="5311277" cy="1109044"/>
            <a:chOff x="3279913" y="488294"/>
            <a:chExt cx="5311277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311277" cy="687881"/>
              <a:chOff x="3279913" y="909457"/>
              <a:chExt cx="5311277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31127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语音信号的特征波形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1" name="组合 180"/>
          <p:cNvGrpSpPr/>
          <p:nvPr/>
        </p:nvGrpSpPr>
        <p:grpSpPr>
          <a:xfrm>
            <a:off x="2809574" y="1856427"/>
            <a:ext cx="1988533" cy="763004"/>
            <a:chOff x="4397979" y="1511803"/>
            <a:chExt cx="1988533" cy="763004"/>
          </a:xfrm>
        </p:grpSpPr>
        <p:sp>
          <p:nvSpPr>
            <p:cNvPr id="182" name="矩形: 圆角 181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4397979" y="1511803"/>
              <a:ext cx="1463657" cy="763004"/>
              <a:chOff x="4397979" y="1511803"/>
              <a:chExt cx="1463657" cy="763004"/>
            </a:xfrm>
          </p:grpSpPr>
          <p:sp>
            <p:nvSpPr>
              <p:cNvPr id="184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4599752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静息波</a:t>
                </a:r>
              </a:p>
            </p:txBody>
          </p:sp>
        </p:grpSp>
      </p:grpSp>
      <p:grpSp>
        <p:nvGrpSpPr>
          <p:cNvPr id="186" name="组合 185"/>
          <p:cNvGrpSpPr/>
          <p:nvPr/>
        </p:nvGrpSpPr>
        <p:grpSpPr>
          <a:xfrm>
            <a:off x="2809574" y="2930484"/>
            <a:ext cx="1988533" cy="763004"/>
            <a:chOff x="4397979" y="1511803"/>
            <a:chExt cx="1988533" cy="763004"/>
          </a:xfrm>
        </p:grpSpPr>
        <p:sp>
          <p:nvSpPr>
            <p:cNvPr id="187" name="矩形: 圆角 186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9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4599752" y="1511803"/>
                <a:ext cx="1620957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准周期波</a:t>
                </a:r>
              </a:p>
            </p:txBody>
          </p:sp>
        </p:grpSp>
      </p:grpSp>
      <p:grpSp>
        <p:nvGrpSpPr>
          <p:cNvPr id="199" name="组合 198"/>
          <p:cNvGrpSpPr/>
          <p:nvPr/>
        </p:nvGrpSpPr>
        <p:grpSpPr>
          <a:xfrm>
            <a:off x="2809574" y="4004541"/>
            <a:ext cx="1988533" cy="763004"/>
            <a:chOff x="4397979" y="1511803"/>
            <a:chExt cx="1988533" cy="763004"/>
          </a:xfrm>
        </p:grpSpPr>
        <p:sp>
          <p:nvSpPr>
            <p:cNvPr id="200" name="矩形: 圆角 199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397979" y="1511803"/>
              <a:ext cx="1463657" cy="763004"/>
              <a:chOff x="4397979" y="1511803"/>
              <a:chExt cx="1463657" cy="763004"/>
            </a:xfrm>
          </p:grpSpPr>
          <p:sp>
            <p:nvSpPr>
              <p:cNvPr id="202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4599752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噪声波</a:t>
                </a:r>
              </a:p>
            </p:txBody>
          </p:sp>
        </p:grpSp>
      </p:grpSp>
      <p:grpSp>
        <p:nvGrpSpPr>
          <p:cNvPr id="204" name="组合 203"/>
          <p:cNvGrpSpPr/>
          <p:nvPr/>
        </p:nvGrpSpPr>
        <p:grpSpPr>
          <a:xfrm>
            <a:off x="2809574" y="5078599"/>
            <a:ext cx="1988533" cy="763004"/>
            <a:chOff x="4397979" y="1511803"/>
            <a:chExt cx="1988533" cy="763004"/>
          </a:xfrm>
        </p:grpSpPr>
        <p:sp>
          <p:nvSpPr>
            <p:cNvPr id="205" name="矩形: 圆角 204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397979" y="1511803"/>
              <a:ext cx="1463657" cy="763004"/>
              <a:chOff x="4397979" y="1511803"/>
              <a:chExt cx="1463657" cy="763004"/>
            </a:xfrm>
          </p:grpSpPr>
          <p:sp>
            <p:nvSpPr>
              <p:cNvPr id="2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4599752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脉冲波</a:t>
                </a:r>
              </a:p>
            </p:txBody>
          </p:sp>
        </p:grpSp>
      </p:grpSp>
      <p:pic>
        <p:nvPicPr>
          <p:cNvPr id="212" name="图片 211"/>
          <p:cNvPicPr>
            <a:picLocks noChangeAspect="1"/>
          </p:cNvPicPr>
          <p:nvPr/>
        </p:nvPicPr>
        <p:blipFill>
          <a:blip r:embed="rId4"/>
          <a:srcRect l="5063" t="12250" r="4521" b="1384"/>
          <a:stretch>
            <a:fillRect/>
          </a:stretch>
        </p:blipFill>
        <p:spPr>
          <a:xfrm>
            <a:off x="5576354" y="1727473"/>
            <a:ext cx="4219787" cy="13846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3" name="图片 212"/>
          <p:cNvPicPr>
            <a:picLocks noChangeAspect="1"/>
          </p:cNvPicPr>
          <p:nvPr/>
        </p:nvPicPr>
        <p:blipFill>
          <a:blip r:embed="rId5"/>
          <a:srcRect l="4924" t="11775" r="5259" b="1601"/>
          <a:stretch>
            <a:fillRect/>
          </a:stretch>
        </p:blipFill>
        <p:spPr>
          <a:xfrm>
            <a:off x="5589689" y="3269064"/>
            <a:ext cx="4189567" cy="13186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6"/>
          <a:srcRect l="4767" t="11731" r="4319" b="1645"/>
          <a:stretch>
            <a:fillRect/>
          </a:stretch>
        </p:blipFill>
        <p:spPr>
          <a:xfrm>
            <a:off x="5580799" y="4744720"/>
            <a:ext cx="4215941" cy="138461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1778771" y="1744277"/>
            <a:ext cx="3320911" cy="791052"/>
            <a:chOff x="824071" y="1564267"/>
            <a:chExt cx="3320911" cy="791052"/>
          </a:xfrm>
        </p:grpSpPr>
        <p:sp>
          <p:nvSpPr>
            <p:cNvPr id="189" name="矩形: 圆角 188"/>
            <p:cNvSpPr/>
            <p:nvPr/>
          </p:nvSpPr>
          <p:spPr>
            <a:xfrm>
              <a:off x="824071" y="1740416"/>
              <a:ext cx="332091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701522" y="18280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元音的共振峰</a:t>
              </a:r>
            </a:p>
          </p:txBody>
        </p:sp>
        <p:pic>
          <p:nvPicPr>
            <p:cNvPr id="191" name="图片 190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92" name="矩形 191"/>
          <p:cNvSpPr/>
          <p:nvPr/>
        </p:nvSpPr>
        <p:spPr>
          <a:xfrm>
            <a:off x="2000803" y="2756458"/>
            <a:ext cx="8910286" cy="280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元音的产生是通过声带的准周期振动，经声道调制，由口鼻辐射出来。不同的元音，其频谱特性是不同的。各个元音的差异，可以用元音的前三个共振峰频率</a:t>
            </a:r>
            <a:r>
              <a:rPr lang="en-US" altLang="zh-CN" sz="2400" dirty="0" err="1">
                <a:latin typeface="+mj-lt"/>
              </a:rPr>
              <a:t>fl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f2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f3</a:t>
            </a:r>
            <a:r>
              <a:rPr lang="zh-CN" altLang="en-US" sz="2400" dirty="0">
                <a:latin typeface="+mn-ea"/>
              </a:rPr>
              <a:t>来表示。</a:t>
            </a:r>
            <a:r>
              <a:rPr lang="en-US" altLang="zh-CN" sz="2400" dirty="0">
                <a:latin typeface="+mj-lt"/>
              </a:rPr>
              <a:t>F1</a:t>
            </a:r>
            <a:r>
              <a:rPr lang="zh-CN" altLang="en-US" sz="2400" dirty="0">
                <a:latin typeface="+mn-ea"/>
              </a:rPr>
              <a:t>分布在</a:t>
            </a:r>
            <a:r>
              <a:rPr lang="en-US" altLang="zh-CN" sz="2400" dirty="0">
                <a:latin typeface="+mj-lt"/>
              </a:rPr>
              <a:t>290 Hz</a:t>
            </a:r>
            <a:r>
              <a:rPr lang="zh-CN" altLang="en-US" sz="2400" dirty="0">
                <a:latin typeface="+mj-lt"/>
              </a:rPr>
              <a:t>～</a:t>
            </a:r>
            <a:r>
              <a:rPr lang="en-US" altLang="zh-CN" sz="2400" dirty="0">
                <a:latin typeface="+mj-lt"/>
              </a:rPr>
              <a:t>1 kHz</a:t>
            </a:r>
            <a:r>
              <a:rPr lang="zh-CN" altLang="en-US" sz="2400" dirty="0">
                <a:latin typeface="+mn-ea"/>
              </a:rPr>
              <a:t>范围内，</a:t>
            </a:r>
            <a:r>
              <a:rPr lang="en-US" altLang="zh-CN" sz="2400" dirty="0">
                <a:latin typeface="+mj-lt"/>
              </a:rPr>
              <a:t>F2</a:t>
            </a:r>
            <a:r>
              <a:rPr lang="zh-CN" altLang="en-US" sz="2400" dirty="0">
                <a:latin typeface="+mn-ea"/>
              </a:rPr>
              <a:t>分布在</a:t>
            </a:r>
            <a:r>
              <a:rPr lang="en-US" altLang="zh-CN" sz="2400" dirty="0">
                <a:latin typeface="+mj-lt"/>
              </a:rPr>
              <a:t>500 Hz</a:t>
            </a:r>
            <a:r>
              <a:rPr lang="zh-CN" altLang="en-US" sz="2400" dirty="0">
                <a:latin typeface="+mj-lt"/>
              </a:rPr>
              <a:t>～</a:t>
            </a:r>
            <a:r>
              <a:rPr lang="en-US" altLang="zh-CN" sz="2400" dirty="0">
                <a:latin typeface="+mj-lt"/>
              </a:rPr>
              <a:t>2.5 kHz</a:t>
            </a:r>
            <a:r>
              <a:rPr lang="zh-CN" altLang="en-US" sz="2400" dirty="0">
                <a:latin typeface="+mn-ea"/>
              </a:rPr>
              <a:t>范围内，</a:t>
            </a:r>
            <a:r>
              <a:rPr lang="en-US" altLang="zh-CN" sz="2400" dirty="0">
                <a:latin typeface="+mj-lt"/>
              </a:rPr>
              <a:t>F3</a:t>
            </a:r>
            <a:r>
              <a:rPr lang="zh-CN" altLang="en-US" sz="2400" dirty="0">
                <a:latin typeface="+mn-ea"/>
              </a:rPr>
              <a:t>分布在</a:t>
            </a:r>
            <a:r>
              <a:rPr lang="en-US" altLang="zh-CN" sz="2400" dirty="0">
                <a:latin typeface="+mj-lt"/>
              </a:rPr>
              <a:t>2.5</a:t>
            </a:r>
            <a:r>
              <a:rPr lang="zh-CN" altLang="en-US" sz="2400" dirty="0">
                <a:latin typeface="+mj-lt"/>
              </a:rPr>
              <a:t>～</a:t>
            </a:r>
            <a:r>
              <a:rPr lang="en-US" altLang="zh-CN" sz="2400" dirty="0">
                <a:latin typeface="+mj-lt"/>
              </a:rPr>
              <a:t>4 kHz</a:t>
            </a:r>
            <a:r>
              <a:rPr lang="zh-CN" altLang="en-US" sz="2400" dirty="0">
                <a:latin typeface="+mn-ea"/>
              </a:rPr>
              <a:t>范围内。</a:t>
            </a:r>
          </a:p>
        </p:txBody>
      </p:sp>
      <p:grpSp>
        <p:nvGrpSpPr>
          <p:cNvPr id="168" name="组合 167"/>
          <p:cNvGrpSpPr/>
          <p:nvPr/>
        </p:nvGrpSpPr>
        <p:grpSpPr>
          <a:xfrm>
            <a:off x="3147911" y="339523"/>
            <a:ext cx="5311277" cy="1109044"/>
            <a:chOff x="3279913" y="488294"/>
            <a:chExt cx="5311277" cy="1109044"/>
          </a:xfrm>
        </p:grpSpPr>
        <p:grpSp>
          <p:nvGrpSpPr>
            <p:cNvPr id="169" name="组合 168"/>
            <p:cNvGrpSpPr/>
            <p:nvPr/>
          </p:nvGrpSpPr>
          <p:grpSpPr>
            <a:xfrm>
              <a:off x="3279913" y="909457"/>
              <a:ext cx="5311277" cy="687881"/>
              <a:chOff x="3279913" y="909457"/>
              <a:chExt cx="5311277" cy="687881"/>
            </a:xfrm>
          </p:grpSpPr>
          <p:sp>
            <p:nvSpPr>
              <p:cNvPr id="328" name="矩形: 圆角 327"/>
              <p:cNvSpPr/>
              <p:nvPr/>
            </p:nvSpPr>
            <p:spPr>
              <a:xfrm>
                <a:off x="3279913" y="909457"/>
                <a:ext cx="531127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29" name="文本框 328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语音信号的特征波形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1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332480" y="816453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940060" y="1158189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3489408" y="961747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73814" y="881138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rPr>
              <a:t>人类听觉特点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14151" y="2254581"/>
            <a:ext cx="4963698" cy="617070"/>
            <a:chOff x="5493750" y="892151"/>
            <a:chExt cx="4963698" cy="617070"/>
          </a:xfrm>
        </p:grpSpPr>
        <p:sp>
          <p:nvSpPr>
            <p:cNvPr id="13" name="矩形: 圆角 1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5" name="矩形: 圆角 14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语音的产生及数字模型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14151" y="3450068"/>
            <a:ext cx="4963698" cy="617070"/>
            <a:chOff x="5493750" y="892151"/>
            <a:chExt cx="4963698" cy="617070"/>
          </a:xfrm>
        </p:grpSpPr>
        <p:sp>
          <p:nvSpPr>
            <p:cNvPr id="17" name="矩形: 圆角 16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听觉系统和语音感知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14151" y="4645555"/>
            <a:ext cx="4963698" cy="617070"/>
            <a:chOff x="5493750" y="892151"/>
            <a:chExt cx="4963698" cy="617070"/>
          </a:xfrm>
        </p:grpSpPr>
        <p:sp>
          <p:nvSpPr>
            <p:cNvPr id="22" name="矩形: 圆角 2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4" name="矩形: 圆角 2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语音的质量评价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 bldLvl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听觉系统和语音感知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80535" y="2113937"/>
            <a:ext cx="6230930" cy="3906639"/>
            <a:chOff x="2870200" y="2156722"/>
            <a:chExt cx="6667500" cy="4180358"/>
          </a:xfrm>
        </p:grpSpPr>
        <p:sp>
          <p:nvSpPr>
            <p:cNvPr id="174" name="圆角矩形 2"/>
            <p:cNvSpPr/>
            <p:nvPr/>
          </p:nvSpPr>
          <p:spPr>
            <a:xfrm>
              <a:off x="2870200" y="2156722"/>
              <a:ext cx="6667500" cy="4180358"/>
            </a:xfrm>
            <a:prstGeom prst="roundRect">
              <a:avLst>
                <a:gd name="adj" fmla="val 5595"/>
              </a:avLst>
            </a:prstGeom>
            <a:solidFill>
              <a:srgbClr val="9DD2E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3187208" y="2283905"/>
              <a:ext cx="6207820" cy="3477046"/>
              <a:chOff x="2686" y="7056"/>
              <a:chExt cx="7034" cy="4680"/>
            </a:xfrm>
          </p:grpSpPr>
          <p:sp>
            <p:nvSpPr>
              <p:cNvPr id="176" name="文本框 175"/>
              <p:cNvSpPr txBox="1"/>
              <p:nvPr/>
            </p:nvSpPr>
            <p:spPr>
              <a:xfrm>
                <a:off x="3960" y="7368"/>
                <a:ext cx="54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耳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7200" y="7368"/>
                <a:ext cx="54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耳</a:t>
                </a: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2880" y="8460"/>
                <a:ext cx="900" cy="62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大脑</a:t>
                </a: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3960" y="9396"/>
                <a:ext cx="1260" cy="62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发音器官</a:t>
                </a:r>
              </a:p>
            </p:txBody>
          </p:sp>
          <p:sp>
            <p:nvSpPr>
              <p:cNvPr id="183" name="直接连接符 182"/>
              <p:cNvSpPr/>
              <p:nvPr/>
            </p:nvSpPr>
            <p:spPr>
              <a:xfrm flipH="1">
                <a:off x="3420" y="7680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84" name="直接连接符 183"/>
              <p:cNvSpPr/>
              <p:nvPr/>
            </p:nvSpPr>
            <p:spPr>
              <a:xfrm>
                <a:off x="3420" y="7680"/>
                <a:ext cx="0" cy="78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85" name="直接连接符 184"/>
              <p:cNvSpPr/>
              <p:nvPr/>
            </p:nvSpPr>
            <p:spPr>
              <a:xfrm>
                <a:off x="3420" y="9084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86" name="直接连接符 185"/>
              <p:cNvSpPr/>
              <p:nvPr/>
            </p:nvSpPr>
            <p:spPr>
              <a:xfrm>
                <a:off x="3420" y="9708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2700" y="7056"/>
                <a:ext cx="2880" cy="343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8100" y="8460"/>
                <a:ext cx="900" cy="62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大脑</a:t>
                </a:r>
              </a:p>
            </p:txBody>
          </p:sp>
          <p:sp>
            <p:nvSpPr>
              <p:cNvPr id="189" name="直接连接符 188"/>
              <p:cNvSpPr/>
              <p:nvPr/>
            </p:nvSpPr>
            <p:spPr>
              <a:xfrm>
                <a:off x="7740" y="7524"/>
                <a:ext cx="90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0" name="直接连接符 189"/>
              <p:cNvSpPr/>
              <p:nvPr/>
            </p:nvSpPr>
            <p:spPr>
              <a:xfrm>
                <a:off x="8640" y="7524"/>
                <a:ext cx="0" cy="93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6660" y="7056"/>
                <a:ext cx="2880" cy="343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2" name="直接连接符 191"/>
              <p:cNvSpPr/>
              <p:nvPr/>
            </p:nvSpPr>
            <p:spPr>
              <a:xfrm>
                <a:off x="5220" y="9708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3" name="直接连接符 192"/>
              <p:cNvSpPr/>
              <p:nvPr/>
            </p:nvSpPr>
            <p:spPr>
              <a:xfrm flipH="1" flipV="1">
                <a:off x="4500" y="7680"/>
                <a:ext cx="1440" cy="156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4" name="直接连接符 193"/>
              <p:cNvSpPr/>
              <p:nvPr/>
            </p:nvSpPr>
            <p:spPr>
              <a:xfrm flipV="1">
                <a:off x="6300" y="7524"/>
                <a:ext cx="900" cy="171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2703" y="7134"/>
                <a:ext cx="12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听觉神经</a:t>
                </a: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2686" y="9786"/>
                <a:ext cx="12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运动神经</a:t>
                </a: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7740" y="7056"/>
                <a:ext cx="12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听觉神经</a:t>
                </a: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2700" y="10800"/>
                <a:ext cx="1080" cy="93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语言学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阶段</a:t>
                </a: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5580" y="10800"/>
                <a:ext cx="1080" cy="93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物理学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阶段</a:t>
                </a: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6840" y="10800"/>
                <a:ext cx="1080" cy="93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生理学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阶段</a:t>
                </a: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4140" y="10800"/>
                <a:ext cx="1080" cy="93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生理学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阶段</a:t>
                </a: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8640" y="10800"/>
                <a:ext cx="1080" cy="93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语言学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阶段</a:t>
                </a:r>
              </a:p>
            </p:txBody>
          </p:sp>
          <p:sp>
            <p:nvSpPr>
              <p:cNvPr id="203" name="直接连接符 202"/>
              <p:cNvSpPr/>
              <p:nvPr/>
            </p:nvSpPr>
            <p:spPr>
              <a:xfrm>
                <a:off x="3780" y="11268"/>
                <a:ext cx="36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204" name="直接连接符 203"/>
              <p:cNvSpPr/>
              <p:nvPr/>
            </p:nvSpPr>
            <p:spPr>
              <a:xfrm>
                <a:off x="5220" y="11268"/>
                <a:ext cx="36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205" name="直接连接符 204"/>
              <p:cNvSpPr/>
              <p:nvPr/>
            </p:nvSpPr>
            <p:spPr>
              <a:xfrm>
                <a:off x="6660" y="11268"/>
                <a:ext cx="1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206" name="直接连接符 205"/>
              <p:cNvSpPr/>
              <p:nvPr/>
            </p:nvSpPr>
            <p:spPr>
              <a:xfrm>
                <a:off x="7920" y="11268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5889" y="9411"/>
                <a:ext cx="90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声波</a:t>
                </a:r>
              </a:p>
            </p:txBody>
          </p:sp>
        </p:grpSp>
        <p:sp>
          <p:nvSpPr>
            <p:cNvPr id="208" name="文本框 207"/>
            <p:cNvSpPr txBox="1"/>
            <p:nvPr/>
          </p:nvSpPr>
          <p:spPr>
            <a:xfrm>
              <a:off x="4763543" y="5866555"/>
              <a:ext cx="3042903" cy="4281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2000" dirty="0"/>
                <a:t>图</a:t>
              </a:r>
              <a:r>
                <a:rPr lang="en-US" altLang="zh-CN" sz="2000" dirty="0"/>
                <a:t>6 </a:t>
              </a:r>
              <a:r>
                <a:rPr lang="zh-CN" altLang="en-US" sz="2000" dirty="0"/>
                <a:t>语言通道</a:t>
              </a: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210" name="组合 209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64" name="矩形: 圆角 363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65" name="文本框 364"/>
              <p:cNvSpPr txBox="1"/>
              <p:nvPr/>
            </p:nvSpPr>
            <p:spPr>
              <a:xfrm>
                <a:off x="4648956" y="1032190"/>
                <a:ext cx="428835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人类说话和收听的过程</a:t>
                </a:r>
              </a:p>
            </p:txBody>
          </p:sp>
        </p:grpSp>
        <p:grpSp>
          <p:nvGrpSpPr>
            <p:cNvPr id="211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12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779717" y="3226710"/>
            <a:ext cx="3698825" cy="2181343"/>
            <a:chOff x="1076853" y="5080315"/>
            <a:chExt cx="5054600" cy="2654149"/>
          </a:xfrm>
        </p:grpSpPr>
        <p:cxnSp>
          <p:nvCxnSpPr>
            <p:cNvPr id="220" name="直接连接符 219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矩形: 圆角 220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22" name="矩形 221"/>
          <p:cNvSpPr/>
          <p:nvPr/>
        </p:nvSpPr>
        <p:spPr>
          <a:xfrm>
            <a:off x="890320" y="3489121"/>
            <a:ext cx="3429669" cy="165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正常人可听声音的频率范围为</a:t>
            </a:r>
            <a:r>
              <a:rPr lang="en-US" altLang="zh-CN" sz="2000" dirty="0">
                <a:latin typeface="+mj-lt"/>
              </a:rPr>
              <a:t>0.016~16kHz</a:t>
            </a:r>
            <a:r>
              <a:rPr lang="zh-CN" altLang="en-US" sz="2000" dirty="0">
                <a:latin typeface="+mn-ea"/>
              </a:rPr>
              <a:t>，年轻人可听到</a:t>
            </a:r>
            <a:r>
              <a:rPr lang="en-US" altLang="zh-CN" sz="2000" dirty="0">
                <a:latin typeface="+mj-lt"/>
              </a:rPr>
              <a:t>20kHz</a:t>
            </a:r>
            <a:r>
              <a:rPr lang="zh-CN" altLang="en-US" sz="2000" dirty="0">
                <a:latin typeface="+mn-ea"/>
              </a:rPr>
              <a:t>的声音，而老年人可听到的最高频率为</a:t>
            </a:r>
            <a:r>
              <a:rPr lang="en-US" altLang="zh-CN" sz="2000" dirty="0">
                <a:latin typeface="+mj-lt"/>
              </a:rPr>
              <a:t>10kHz</a:t>
            </a:r>
            <a:r>
              <a:rPr lang="zh-CN" altLang="en-US" sz="2000" dirty="0">
                <a:latin typeface="+mn-ea"/>
              </a:rPr>
              <a:t>左右 </a:t>
            </a:r>
          </a:p>
        </p:txBody>
      </p:sp>
      <p:grpSp>
        <p:nvGrpSpPr>
          <p:cNvPr id="224" name="组合 223"/>
          <p:cNvGrpSpPr/>
          <p:nvPr/>
        </p:nvGrpSpPr>
        <p:grpSpPr>
          <a:xfrm>
            <a:off x="4925660" y="3226710"/>
            <a:ext cx="3338050" cy="2181343"/>
            <a:chOff x="1076853" y="5080315"/>
            <a:chExt cx="5054600" cy="2654149"/>
          </a:xfrm>
        </p:grpSpPr>
        <p:cxnSp>
          <p:nvCxnSpPr>
            <p:cNvPr id="225" name="直接连接符 22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矩形: 圆角 225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27" name="矩形 226"/>
          <p:cNvSpPr/>
          <p:nvPr/>
        </p:nvSpPr>
        <p:spPr>
          <a:xfrm>
            <a:off x="4948484" y="3329655"/>
            <a:ext cx="3429670" cy="2060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容忍的最高声压。当声压高到一定程度时，耳朵会出现不适感。对正常人而言，一般取</a:t>
            </a:r>
            <a:r>
              <a:rPr lang="en-US" altLang="zh-CN" sz="2000" dirty="0">
                <a:latin typeface="+mj-lt"/>
              </a:rPr>
              <a:t>120dB</a:t>
            </a:r>
            <a:r>
              <a:rPr lang="zh-CN" altLang="en-US" sz="2000" dirty="0">
                <a:latin typeface="+mn-ea"/>
              </a:rPr>
              <a:t>为不适阈，</a:t>
            </a:r>
            <a:r>
              <a:rPr lang="en-US" altLang="zh-CN" sz="2000" dirty="0">
                <a:latin typeface="+mj-lt"/>
              </a:rPr>
              <a:t>140dB</a:t>
            </a:r>
            <a:r>
              <a:rPr lang="zh-CN" altLang="en-US" sz="2000" dirty="0">
                <a:latin typeface="+mn-ea"/>
              </a:rPr>
              <a:t>为痛阈，且与频率无关</a:t>
            </a:r>
          </a:p>
        </p:txBody>
      </p:sp>
      <p:sp>
        <p:nvSpPr>
          <p:cNvPr id="228" name="矩形 227"/>
          <p:cNvSpPr/>
          <p:nvPr/>
        </p:nvSpPr>
        <p:spPr>
          <a:xfrm>
            <a:off x="5911603" y="2777110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感觉域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8718448" y="3226710"/>
            <a:ext cx="2419452" cy="2181343"/>
            <a:chOff x="1076853" y="5080315"/>
            <a:chExt cx="5054600" cy="2654149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矩形: 圆角 230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32" name="矩形 231"/>
          <p:cNvSpPr/>
          <p:nvPr/>
        </p:nvSpPr>
        <p:spPr>
          <a:xfrm>
            <a:off x="8905980" y="3688375"/>
            <a:ext cx="2231920" cy="126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正常人对频率固定的声音所能辨别的最小强度差值</a:t>
            </a:r>
          </a:p>
        </p:txBody>
      </p:sp>
      <p:sp>
        <p:nvSpPr>
          <p:cNvPr id="233" name="矩形 232"/>
          <p:cNvSpPr/>
          <p:nvPr/>
        </p:nvSpPr>
        <p:spPr>
          <a:xfrm>
            <a:off x="9046362" y="2776787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强度差阈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75" name="组合 174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44" name="矩形: 圆角 343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45" name="文本框 344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102388" y="1771774"/>
            <a:ext cx="2728912" cy="791052"/>
            <a:chOff x="824072" y="1564267"/>
            <a:chExt cx="2728912" cy="791052"/>
          </a:xfrm>
        </p:grpSpPr>
        <p:sp>
          <p:nvSpPr>
            <p:cNvPr id="169" name="矩形: 圆角 168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701522" y="1828091"/>
              <a:ext cx="1605280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听觉范围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643133" y="2765680"/>
            <a:ext cx="14046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频率范围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6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6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uiExpand="1"/>
      <p:bldP spid="227" grpId="0"/>
      <p:bldP spid="228" grpId="0"/>
      <p:bldP spid="232" grpId="0"/>
      <p:bldP spid="23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76"/>
          <p:cNvSpPr/>
          <p:nvPr/>
        </p:nvSpPr>
        <p:spPr>
          <a:xfrm>
            <a:off x="2422206" y="3025847"/>
            <a:ext cx="8111167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对于频率低的声音，听起来感觉它的音调“低”，而频率高的声音，听起来感觉它的音调“高”</a:t>
            </a:r>
          </a:p>
        </p:txBody>
      </p:sp>
      <p:grpSp>
        <p:nvGrpSpPr>
          <p:cNvPr id="189" name="组合 188"/>
          <p:cNvGrpSpPr/>
          <p:nvPr/>
        </p:nvGrpSpPr>
        <p:grpSpPr>
          <a:xfrm>
            <a:off x="1104293" y="1933699"/>
            <a:ext cx="2043618" cy="791052"/>
            <a:chOff x="824072" y="1564267"/>
            <a:chExt cx="2043618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2" y="1740416"/>
              <a:ext cx="204361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音调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93" name="矩形 192"/>
          <p:cNvSpPr/>
          <p:nvPr/>
        </p:nvSpPr>
        <p:spPr>
          <a:xfrm>
            <a:off x="2422206" y="4230096"/>
            <a:ext cx="8111167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音调与声音的频率并不成严格的正比关系，它还与声音的强度及波形有关 </a:t>
            </a:r>
          </a:p>
        </p:txBody>
      </p:sp>
      <p:grpSp>
        <p:nvGrpSpPr>
          <p:cNvPr id="168" name="组合 167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69" name="组合 168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29" name="矩形: 圆角 328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30" name="文本框 329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1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76"/>
          <p:cNvSpPr/>
          <p:nvPr/>
        </p:nvSpPr>
        <p:spPr>
          <a:xfrm>
            <a:off x="2126787" y="2941624"/>
            <a:ext cx="8024604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当人耳听到两个强度不同的声音时，强的声音的频率成分会影响人耳对弱的声音的频率成分的收听</a:t>
            </a:r>
          </a:p>
        </p:txBody>
      </p:sp>
      <p:grpSp>
        <p:nvGrpSpPr>
          <p:cNvPr id="168" name="组合 167"/>
          <p:cNvGrpSpPr/>
          <p:nvPr/>
        </p:nvGrpSpPr>
        <p:grpSpPr>
          <a:xfrm>
            <a:off x="1104293" y="1933699"/>
            <a:ext cx="2728912" cy="791052"/>
            <a:chOff x="824072" y="1564267"/>
            <a:chExt cx="2728912" cy="791052"/>
          </a:xfrm>
        </p:grpSpPr>
        <p:sp>
          <p:nvSpPr>
            <p:cNvPr id="169" name="矩形: 圆角 168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掩蔽效应</a:t>
              </a:r>
            </a:p>
          </p:txBody>
        </p:sp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72" name="组合 171"/>
          <p:cNvGrpSpPr/>
          <p:nvPr/>
        </p:nvGrpSpPr>
        <p:grpSpPr>
          <a:xfrm>
            <a:off x="2296120" y="4503669"/>
            <a:ext cx="3698825" cy="1490065"/>
            <a:chOff x="1076853" y="5080315"/>
            <a:chExt cx="5054600" cy="1813037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: 圆角 178"/>
            <p:cNvSpPr/>
            <p:nvPr/>
          </p:nvSpPr>
          <p:spPr>
            <a:xfrm>
              <a:off x="1076853" y="5228959"/>
              <a:ext cx="5054600" cy="166439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0" name="矩形 179"/>
          <p:cNvSpPr/>
          <p:nvPr/>
        </p:nvSpPr>
        <p:spPr>
          <a:xfrm>
            <a:off x="2483653" y="4826788"/>
            <a:ext cx="3338050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通常，低音容易掩蔽高音，而高音掩蔽低音较难</a:t>
            </a:r>
          </a:p>
        </p:txBody>
      </p:sp>
      <p:sp>
        <p:nvSpPr>
          <p:cNvPr id="181" name="矩形 180"/>
          <p:cNvSpPr/>
          <p:nvPr/>
        </p:nvSpPr>
        <p:spPr>
          <a:xfrm>
            <a:off x="2146322" y="4042005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频率掩蔽</a:t>
            </a:r>
          </a:p>
        </p:txBody>
      </p:sp>
      <p:grpSp>
        <p:nvGrpSpPr>
          <p:cNvPr id="182" name="组合 181"/>
          <p:cNvGrpSpPr/>
          <p:nvPr/>
        </p:nvGrpSpPr>
        <p:grpSpPr>
          <a:xfrm>
            <a:off x="6442063" y="4503669"/>
            <a:ext cx="3338050" cy="1466103"/>
            <a:chOff x="1076853" y="5080315"/>
            <a:chExt cx="5054600" cy="1783881"/>
          </a:xfrm>
        </p:grpSpPr>
        <p:cxnSp>
          <p:nvCxnSpPr>
            <p:cNvPr id="183" name="直接连接符 18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: 圆角 183"/>
            <p:cNvSpPr/>
            <p:nvPr/>
          </p:nvSpPr>
          <p:spPr>
            <a:xfrm>
              <a:off x="1076853" y="5228959"/>
              <a:ext cx="5054600" cy="163523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5" name="矩形 184"/>
          <p:cNvSpPr/>
          <p:nvPr/>
        </p:nvSpPr>
        <p:spPr>
          <a:xfrm>
            <a:off x="6464887" y="4606615"/>
            <a:ext cx="3429670" cy="126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强声音后面的弱音容易被掩蔽；强声音前面的弱音也容易被掩蔽</a:t>
            </a:r>
          </a:p>
        </p:txBody>
      </p:sp>
      <p:sp>
        <p:nvSpPr>
          <p:cNvPr id="186" name="矩形 185"/>
          <p:cNvSpPr/>
          <p:nvPr/>
        </p:nvSpPr>
        <p:spPr>
          <a:xfrm>
            <a:off x="6601871" y="4042005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时间掩蔽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75" name="组合 174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38" name="矩形: 圆角 337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39" name="文本框 338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8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6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80" grpId="0"/>
      <p:bldP spid="181" grpId="0"/>
      <p:bldP spid="185" grpId="0"/>
      <p:bldP spid="1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1104293" y="1933699"/>
            <a:ext cx="2728912" cy="791052"/>
            <a:chOff x="824072" y="1564267"/>
            <a:chExt cx="2728912" cy="791052"/>
          </a:xfrm>
        </p:grpSpPr>
        <p:sp>
          <p:nvSpPr>
            <p:cNvPr id="190" name="矩形: 圆角 189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掩蔽效应</a:t>
              </a: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93" name="组合 192"/>
          <p:cNvGrpSpPr/>
          <p:nvPr/>
        </p:nvGrpSpPr>
        <p:grpSpPr>
          <a:xfrm>
            <a:off x="2336704" y="3664023"/>
            <a:ext cx="2537433" cy="1808681"/>
            <a:chOff x="1076853" y="5080315"/>
            <a:chExt cx="5054600" cy="2200713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: 圆角 194"/>
            <p:cNvSpPr/>
            <p:nvPr/>
          </p:nvSpPr>
          <p:spPr>
            <a:xfrm>
              <a:off x="1076853" y="5228959"/>
              <a:ext cx="5054600" cy="2052069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6" name="矩形 195"/>
          <p:cNvSpPr/>
          <p:nvPr/>
        </p:nvSpPr>
        <p:spPr>
          <a:xfrm>
            <a:off x="2524236" y="3784934"/>
            <a:ext cx="2349901" cy="166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一个单音可以被以它为中心频率，具有一定频带宽度的连续噪音所掩蔽</a:t>
            </a:r>
          </a:p>
        </p:txBody>
      </p:sp>
      <p:sp>
        <p:nvSpPr>
          <p:cNvPr id="197" name="矩形 196"/>
          <p:cNvSpPr/>
          <p:nvPr/>
        </p:nvSpPr>
        <p:spPr>
          <a:xfrm>
            <a:off x="2186905" y="3202359"/>
            <a:ext cx="2710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噪音对单音的掩蔽</a:t>
            </a:r>
          </a:p>
        </p:txBody>
      </p:sp>
      <p:grpSp>
        <p:nvGrpSpPr>
          <p:cNvPr id="198" name="组合 197"/>
          <p:cNvGrpSpPr/>
          <p:nvPr/>
        </p:nvGrpSpPr>
        <p:grpSpPr>
          <a:xfrm>
            <a:off x="5895464" y="3664023"/>
            <a:ext cx="3921635" cy="1780434"/>
            <a:chOff x="1076853" y="5080315"/>
            <a:chExt cx="5054600" cy="1783881"/>
          </a:xfrm>
        </p:grpSpPr>
        <p:cxnSp>
          <p:nvCxnSpPr>
            <p:cNvPr id="199" name="直接连接符 19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矩形: 圆角 199"/>
            <p:cNvSpPr/>
            <p:nvPr/>
          </p:nvSpPr>
          <p:spPr>
            <a:xfrm>
              <a:off x="1076853" y="5228959"/>
              <a:ext cx="5054600" cy="1635237"/>
            </a:xfrm>
            <a:prstGeom prst="roundRect">
              <a:avLst>
                <a:gd name="adj" fmla="val 6312"/>
              </a:avLst>
            </a:prstGeom>
            <a:solidFill>
              <a:srgbClr val="E8E0F5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1" name="矩形 200"/>
          <p:cNvSpPr/>
          <p:nvPr/>
        </p:nvSpPr>
        <p:spPr>
          <a:xfrm>
            <a:off x="5918289" y="3812380"/>
            <a:ext cx="3898810" cy="166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如果在这一频带内噪声功率等于该纯音的功率，这时该纯音处于刚能被听到的临界状态，则称这一带宽为临界带宽</a:t>
            </a:r>
          </a:p>
        </p:txBody>
      </p:sp>
      <p:sp>
        <p:nvSpPr>
          <p:cNvPr id="202" name="矩形 201"/>
          <p:cNvSpPr/>
          <p:nvPr/>
        </p:nvSpPr>
        <p:spPr>
          <a:xfrm>
            <a:off x="6055273" y="3202359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噪音掩蔽的临界带宽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3147911" y="570476"/>
            <a:ext cx="6088259" cy="1109044"/>
            <a:chOff x="3279913" y="488294"/>
            <a:chExt cx="6088259" cy="1109044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279913" y="909457"/>
              <a:ext cx="6088259" cy="687881"/>
              <a:chOff x="3279913" y="909457"/>
              <a:chExt cx="6088259" cy="687881"/>
            </a:xfrm>
          </p:grpSpPr>
          <p:sp>
            <p:nvSpPr>
              <p:cNvPr id="342" name="矩形: 圆角 341"/>
              <p:cNvSpPr/>
              <p:nvPr/>
            </p:nvSpPr>
            <p:spPr>
              <a:xfrm>
                <a:off x="3279913" y="909457"/>
                <a:ext cx="608825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43" name="文本框 342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影响语音感知的主要因素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6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201" grpId="0"/>
      <p:bldP spid="2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时域掩蔽&quot;],&quot;CaseSensitive&quot;:false,&quot;FuzzyMatch&quot;:false},{&quot;Num&quot;:2,&quot;Score&quot;:1.0,&quot;Answers&quot;:[&quot;同时掩蔽&quot;],&quot;CaseSensitive&quot;:false,&quot;FuzzyMatch&quot;:false},{&quot;Num&quot;:3,&quot;Score&quot;:1.0,&quot;Answers&quot;:[&quot;滞后掩蔽&quot;],&quot;CaseSensitive&quot;:false,&quot;FuzzyMatch&quot;:false}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1113</Words>
  <Application>Microsoft Office PowerPoint</Application>
  <PresentationFormat>宽屏</PresentationFormat>
  <Paragraphs>154</Paragraphs>
  <Slides>23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Microsoft Yahei</vt:lpstr>
      <vt:lpstr>等线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104</cp:revision>
  <dcterms:created xsi:type="dcterms:W3CDTF">2019-09-27T01:23:00Z</dcterms:created>
  <dcterms:modified xsi:type="dcterms:W3CDTF">2020-03-04T03:51:31Z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